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sldIdLst>
    <p:sldId id="256" r:id="rId2"/>
    <p:sldId id="257" r:id="rId3"/>
    <p:sldId id="258" r:id="rId4"/>
    <p:sldId id="263" r:id="rId5"/>
    <p:sldId id="297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6" r:id="rId26"/>
    <p:sldId id="279" r:id="rId27"/>
    <p:sldId id="280" r:id="rId28"/>
    <p:sldId id="285" r:id="rId29"/>
    <p:sldId id="281" r:id="rId30"/>
    <p:sldId id="282" r:id="rId31"/>
    <p:sldId id="283" r:id="rId32"/>
    <p:sldId id="284" r:id="rId33"/>
    <p:sldId id="287" r:id="rId34"/>
    <p:sldId id="289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9" r:id="rId44"/>
    <p:sldId id="301" r:id="rId45"/>
    <p:sldId id="300" r:id="rId46"/>
    <p:sldId id="303" r:id="rId47"/>
    <p:sldId id="304" r:id="rId48"/>
    <p:sldId id="302" r:id="rId49"/>
    <p:sldId id="306" r:id="rId50"/>
    <p:sldId id="307" r:id="rId51"/>
    <p:sldId id="298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912" autoAdjust="0"/>
  </p:normalViewPr>
  <p:slideViewPr>
    <p:cSldViewPr snapToGrid="0">
      <p:cViewPr varScale="1">
        <p:scale>
          <a:sx n="73" d="100"/>
          <a:sy n="73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E93C5-564A-46AB-B615-2A7886EF35A7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165FC-55F6-4FD3-A5A4-98A092C523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48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激發函數 </a:t>
            </a:r>
            <a:r>
              <a:rPr lang="en-US" altLang="zh-TW" dirty="0" smtClean="0"/>
              <a:t>:</a:t>
            </a:r>
            <a:r>
              <a:rPr lang="zh-TW" altLang="en-US" dirty="0" smtClean="0"/>
              <a:t> 除</a:t>
            </a:r>
            <a:r>
              <a:rPr lang="en-US" altLang="zh-TW" dirty="0" smtClean="0"/>
              <a:t>2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可換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704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資訊節取出來做運算 即可用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將每一個隱藏曾給予權重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再丟去</a:t>
            </a:r>
            <a:r>
              <a:rPr lang="en-US" altLang="zh-TW" dirty="0" smtClean="0"/>
              <a:t>decoder</a:t>
            </a:r>
            <a:r>
              <a:rPr lang="zh-TW" altLang="en-US" dirty="0" smtClean="0"/>
              <a:t> 解碼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371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r>
              <a:rPr lang="en-US" altLang="zh-TW" baseline="0" dirty="0" smtClean="0"/>
              <a:t> rate &gt;&gt; </a:t>
            </a:r>
            <a:r>
              <a:rPr lang="en-US" altLang="zh-TW" baseline="0" dirty="0" err="1" smtClean="0"/>
              <a:t>cnn</a:t>
            </a:r>
            <a:r>
              <a:rPr lang="zh-TW" altLang="en-US" baseline="0" dirty="0" smtClean="0"/>
              <a:t>因為</a:t>
            </a:r>
            <a:r>
              <a:rPr lang="en-US" altLang="zh-TW" baseline="0" dirty="0" smtClean="0"/>
              <a:t>feature</a:t>
            </a:r>
            <a:r>
              <a:rPr lang="zh-TW" altLang="en-US" baseline="0" dirty="0" smtClean="0"/>
              <a:t>很多其實</a:t>
            </a:r>
            <a:r>
              <a:rPr lang="en-US" altLang="zh-TW" baseline="0" dirty="0" smtClean="0"/>
              <a:t>accuracy</a:t>
            </a:r>
            <a:r>
              <a:rPr lang="zh-TW" altLang="en-US" baseline="0" dirty="0" smtClean="0"/>
              <a:t>會很高</a:t>
            </a:r>
            <a:endParaRPr lang="en-US" altLang="zh-TW" baseline="0" dirty="0" smtClean="0"/>
          </a:p>
          <a:p>
            <a:r>
              <a:rPr lang="zh-TW" altLang="en-US" baseline="0" dirty="0" smtClean="0"/>
              <a:t>所以，層與層之間，部會將所有輸出給他當輸入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可能</a:t>
            </a:r>
            <a:r>
              <a:rPr lang="en-US" altLang="zh-TW" baseline="0" dirty="0" smtClean="0"/>
              <a:t>50%or25%)</a:t>
            </a:r>
            <a:r>
              <a:rPr lang="zh-TW" altLang="en-US" baseline="0" dirty="0" smtClean="0"/>
              <a:t> 也就是</a:t>
            </a:r>
            <a:r>
              <a:rPr lang="en-US" altLang="zh-TW" baseline="0" dirty="0" smtClean="0"/>
              <a:t>dropout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rate</a:t>
            </a:r>
          </a:p>
          <a:p>
            <a:endParaRPr lang="en-US" altLang="zh-TW" baseline="0" dirty="0" smtClean="0"/>
          </a:p>
          <a:p>
            <a:r>
              <a:rPr lang="zh-TW" altLang="en-US" dirty="0" smtClean="0"/>
              <a:t>捲機中， 其掃描方式會重疊*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一般情況不需要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but</a:t>
            </a:r>
            <a:r>
              <a:rPr lang="zh-TW" altLang="en-US" dirty="0" smtClean="0"/>
              <a:t> 若 </a:t>
            </a:r>
            <a:r>
              <a:rPr lang="en-US" altLang="zh-TW" dirty="0" smtClean="0"/>
              <a:t>1.</a:t>
            </a:r>
            <a:r>
              <a:rPr lang="zh-TW" altLang="en-US" dirty="0" smtClean="0"/>
              <a:t>句子不同長度  </a:t>
            </a:r>
            <a:r>
              <a:rPr lang="en-US" altLang="zh-TW" dirty="0" smtClean="0"/>
              <a:t>2.</a:t>
            </a:r>
            <a:r>
              <a:rPr lang="zh-TW" altLang="en-US" dirty="0" smtClean="0"/>
              <a:t>有些字被掃到的次數比較少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不統一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則也會去做</a:t>
            </a:r>
            <a:r>
              <a:rPr lang="en-US" altLang="zh-TW" dirty="0" smtClean="0"/>
              <a:t>padding</a:t>
            </a:r>
          </a:p>
          <a:p>
            <a:r>
              <a:rPr lang="zh-TW" altLang="en-US" dirty="0" smtClean="0"/>
              <a:t>池化中， 其掃描方式不會重疊* 因為其要降維度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所以通常會去做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3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全連階層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CNN</a:t>
            </a:r>
            <a:r>
              <a:rPr lang="zh-TW" altLang="en-US" dirty="0" smtClean="0"/>
              <a:t> 輸出曾  將結果轉為 一維振烈 來分類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58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Kernel(</a:t>
            </a:r>
            <a:r>
              <a:rPr lang="en-US" altLang="zh-TW" dirty="0" err="1" smtClean="0"/>
              <a:t>fliter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 若知道</a:t>
            </a:r>
            <a:r>
              <a:rPr lang="en-US" altLang="zh-TW" dirty="0" smtClean="0"/>
              <a:t>pattern</a:t>
            </a:r>
            <a:r>
              <a:rPr lang="zh-TW" altLang="en-US" dirty="0" smtClean="0"/>
              <a:t>可加入特定</a:t>
            </a:r>
            <a:r>
              <a:rPr lang="en-US" altLang="zh-TW" dirty="0" smtClean="0"/>
              <a:t>kernel</a:t>
            </a:r>
            <a:r>
              <a:rPr lang="zh-TW" altLang="en-US" dirty="0" smtClean="0"/>
              <a:t>來增加訓練速度成效。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3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每一個</a:t>
            </a:r>
            <a:r>
              <a:rPr lang="en-US" altLang="zh-TW" dirty="0" smtClean="0"/>
              <a:t>kernel</a:t>
            </a:r>
            <a:r>
              <a:rPr lang="zh-TW" altLang="en-US" dirty="0" smtClean="0"/>
              <a:t>可得到一種特徵在此圖上面的判斷</a:t>
            </a:r>
            <a:endParaRPr lang="en-US" altLang="zh-TW" dirty="0" smtClean="0"/>
          </a:p>
          <a:p>
            <a:r>
              <a:rPr lang="en-US" altLang="zh-TW" dirty="0" smtClean="0"/>
              <a:t>Ex</a:t>
            </a:r>
            <a:r>
              <a:rPr lang="zh-TW" altLang="en-US" dirty="0" smtClean="0"/>
              <a:t> 第一張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可看到其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map</a:t>
            </a:r>
            <a:r>
              <a:rPr lang="zh-TW" altLang="en-US" dirty="0" smtClean="0"/>
              <a:t>有一條斜線</a:t>
            </a:r>
            <a:r>
              <a:rPr lang="en-US" altLang="zh-TW" dirty="0" smtClean="0"/>
              <a:t>(</a:t>
            </a:r>
            <a:r>
              <a:rPr lang="zh-TW" altLang="en-US" dirty="0" smtClean="0"/>
              <a:t>左上右下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為</a:t>
            </a:r>
            <a:r>
              <a:rPr lang="en-US" altLang="zh-TW" dirty="0" smtClean="0"/>
              <a:t>kernel</a:t>
            </a:r>
            <a:r>
              <a:rPr lang="zh-TW" altLang="en-US" dirty="0" smtClean="0"/>
              <a:t>取出來的特徵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93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球出各類的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分數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784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One-hot &gt;&gt;</a:t>
            </a:r>
            <a:r>
              <a:rPr lang="zh-TW" altLang="en-US" dirty="0" smtClean="0"/>
              <a:t> 是</a:t>
            </a:r>
            <a:r>
              <a:rPr lang="en-US" altLang="zh-TW" dirty="0" smtClean="0"/>
              <a:t>=1</a:t>
            </a:r>
            <a:r>
              <a:rPr lang="zh-TW" altLang="en-US" dirty="0" smtClean="0"/>
              <a:t> 不是</a:t>
            </a:r>
            <a:r>
              <a:rPr lang="en-US" altLang="zh-TW" dirty="0" smtClean="0"/>
              <a:t>=0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14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d=</a:t>
            </a:r>
            <a:r>
              <a:rPr lang="zh-TW" altLang="en-US" dirty="0" smtClean="0"/>
              <a:t> 為度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通常在</a:t>
            </a:r>
            <a:r>
              <a:rPr lang="en-US" altLang="zh-TW" dirty="0" err="1" smtClean="0"/>
              <a:t>nlp</a:t>
            </a:r>
            <a:r>
              <a:rPr lang="zh-TW" altLang="en-US" dirty="0" smtClean="0"/>
              <a:t>上</a:t>
            </a:r>
            <a:r>
              <a:rPr lang="en-US" altLang="zh-TW" dirty="0" smtClean="0"/>
              <a:t>,</a:t>
            </a:r>
            <a:r>
              <a:rPr lang="zh-TW" altLang="en-US" dirty="0" smtClean="0"/>
              <a:t> 其</a:t>
            </a:r>
            <a:r>
              <a:rPr lang="en-US" altLang="zh-TW" dirty="0" smtClean="0"/>
              <a:t>kernel</a:t>
            </a:r>
            <a:r>
              <a:rPr lang="zh-TW" altLang="en-US" dirty="0" smtClean="0"/>
              <a:t>為度會跟圖片一樣 </a:t>
            </a:r>
            <a:endParaRPr lang="en-US" altLang="zh-TW" dirty="0" smtClean="0"/>
          </a:p>
          <a:p>
            <a:r>
              <a:rPr lang="en-US" altLang="zh-TW" dirty="0" smtClean="0"/>
              <a:t>&gt;&gt;</a:t>
            </a:r>
            <a:r>
              <a:rPr lang="zh-TW" altLang="en-US" dirty="0" smtClean="0"/>
              <a:t>原圖</a:t>
            </a:r>
            <a:r>
              <a:rPr lang="en-US" altLang="zh-TW" dirty="0" smtClean="0"/>
              <a:t>5*7</a:t>
            </a:r>
            <a:r>
              <a:rPr lang="en-US" altLang="zh-TW" baseline="0" dirty="0" smtClean="0"/>
              <a:t> &gt;&gt; kernel </a:t>
            </a:r>
            <a:r>
              <a:rPr lang="zh-TW" altLang="en-US" baseline="0" dirty="0" smtClean="0"/>
              <a:t>就有</a:t>
            </a:r>
            <a:r>
              <a:rPr lang="en-US" altLang="zh-TW" baseline="0" dirty="0" smtClean="0"/>
              <a:t>5</a:t>
            </a:r>
            <a:r>
              <a:rPr lang="zh-TW" altLang="en-US" baseline="0" dirty="0" smtClean="0"/>
              <a:t>*</a:t>
            </a:r>
            <a:r>
              <a:rPr lang="en-US" altLang="zh-TW" baseline="0" dirty="0" smtClean="0"/>
              <a:t>4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5</a:t>
            </a:r>
            <a:r>
              <a:rPr lang="zh-TW" altLang="en-US" baseline="0" dirty="0" smtClean="0"/>
              <a:t>*</a:t>
            </a:r>
            <a:r>
              <a:rPr lang="en-US" altLang="zh-TW" baseline="0" dirty="0" smtClean="0"/>
              <a:t>3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5</a:t>
            </a:r>
            <a:r>
              <a:rPr lang="zh-TW" altLang="en-US" baseline="0" dirty="0" smtClean="0"/>
              <a:t>*</a:t>
            </a:r>
            <a:r>
              <a:rPr lang="en-US" altLang="zh-TW" baseline="0" dirty="0" smtClean="0"/>
              <a:t>2</a:t>
            </a:r>
            <a:r>
              <a:rPr lang="zh-TW" altLang="en-US" baseline="0" dirty="0" smtClean="0"/>
              <a:t>等 不同</a:t>
            </a:r>
            <a:r>
              <a:rPr lang="en-US" altLang="zh-TW" baseline="0" dirty="0" smtClean="0"/>
              <a:t>filter</a:t>
            </a:r>
            <a:r>
              <a:rPr lang="zh-TW" altLang="en-US" baseline="0" dirty="0" smtClean="0"/>
              <a:t>球出的</a:t>
            </a:r>
            <a:r>
              <a:rPr lang="en-US" altLang="zh-TW" baseline="0" dirty="0" smtClean="0"/>
              <a:t>feature 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65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</a:t>
            </a:r>
            <a:r>
              <a:rPr lang="en-US" altLang="zh-TW" baseline="0" dirty="0" smtClean="0"/>
              <a:t> pooling </a:t>
            </a:r>
          </a:p>
          <a:p>
            <a:r>
              <a:rPr lang="en-US" altLang="zh-TW" baseline="0" dirty="0" smtClean="0"/>
              <a:t>K-max pooling &gt;&gt;</a:t>
            </a:r>
            <a:r>
              <a:rPr lang="zh-TW" altLang="en-US" baseline="0" dirty="0" smtClean="0"/>
              <a:t>每個</a:t>
            </a:r>
            <a:r>
              <a:rPr lang="en-US" altLang="zh-TW" baseline="0" dirty="0" smtClean="0"/>
              <a:t>feature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map</a:t>
            </a:r>
            <a:r>
              <a:rPr lang="zh-TW" altLang="en-US" baseline="0" dirty="0" smtClean="0"/>
              <a:t>取</a:t>
            </a:r>
            <a:r>
              <a:rPr lang="en-US" altLang="zh-TW" baseline="0" dirty="0" smtClean="0"/>
              <a:t>k</a:t>
            </a:r>
            <a:r>
              <a:rPr lang="zh-TW" altLang="en-US" baseline="0" dirty="0" smtClean="0"/>
              <a:t>個最大的出來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11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控制輸出量大小 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 才不會越輸出越少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165FC-55F6-4FD3-A5A4-98A092C5237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02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46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96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44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6119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771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4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72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20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43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32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85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72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6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46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02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55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6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E71EE58-6EAB-4C78-8AE0-027EDEBFDE1C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5190E1-CCA4-464E-8771-0A9158CA41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054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yehjames/%E8%B3%87%E6%96%99%E5%88%86%E6%9E%90-%E6%A9%9F%E5%99%A8%E5%AD%B8%E7%BF%92-%E7%AC%AC5-1%E8%AC%9B-%E5%8D%B7%E7%A9%8D%E7%A5%9E%E7%B6%93%E7%B6%B2%E7%B5%A1%E4%BB%8B%E7%B4%B9-convolutional-neural-network-4f8249d65d4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rohrer.mcknote.com/zh-Hant/how_machine_learning_works/how_convolutional_neural_networks_work.html" TargetMode="External"/><Relationship Id="rId2" Type="http://schemas.openxmlformats.org/officeDocument/2006/relationships/hyperlink" Target="https://zh.wikipedia.org/wiki/%E4%BA%BA%E5%B7%A5%E7%A5%9E%E7%BB%8F%E7%BD%91%E7%BB%9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yehjames/%E8%B3%87%E6%96%99%E5%88%86%E6%9E%90-%E6%A9%9F%E5%99%A8%E5%AD%B8%E7%BF%92-%E7%AC%AC5-1%E8%AC%9B-%E5%8D%B7%E7%A9%8D%E7%A5%9E%E7%B6%93%E7%B6%B2%E7%B5%A1%E4%BB%8B%E7%B4%B9-convolutional-neural-network-4f8249d65d4f" TargetMode="External"/><Relationship Id="rId5" Type="http://schemas.openxmlformats.org/officeDocument/2006/relationships/hyperlink" Target="https://jalammar.github.io/visualizing-neural-machine-translation-mechanics-of-seq2seq-models-with-attention/" TargetMode="External"/><Relationship Id="rId4" Type="http://schemas.openxmlformats.org/officeDocument/2006/relationships/hyperlink" Target="http://www.wildml.com/2015/11/understanding-convolutional-neural-networks-for-nl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8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類神經網路與深度學</a:t>
            </a:r>
            <a:r>
              <a:rPr lang="zh-TW" altLang="en-US" sz="8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卷積神經網路</a:t>
            </a:r>
            <a:r>
              <a:rPr lang="en-US" altLang="zh-TW" dirty="0" smtClean="0"/>
              <a:t>(Convolutional Neural Network)</a:t>
            </a:r>
            <a:endParaRPr lang="zh-TW" altLang="en-US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2209799" y="5744133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徐尚煒 </a:t>
            </a:r>
            <a:r>
              <a:rPr lang="en-US" altLang="zh-TW" dirty="0" smtClean="0"/>
              <a:t>2018.9.27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31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zh-TW" altLang="en-US" dirty="0" smtClean="0"/>
              <a:t>得到了訓練資料早上上班，下午休息的資訊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1355321"/>
            <a:ext cx="63722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8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/>
          <a:lstStyle/>
          <a:p>
            <a:r>
              <a:rPr lang="zh-TW" altLang="en-US" dirty="0" smtClean="0"/>
              <a:t>激發神經元並透過權重計算數值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這邊相加後除以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只是一個計算</a:t>
            </a:r>
            <a:r>
              <a:rPr lang="zh-TW" altLang="en-US" dirty="0"/>
              <a:t>範例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860098" y="1927687"/>
            <a:ext cx="6305550" cy="4781550"/>
            <a:chOff x="2868410" y="1620116"/>
            <a:chExt cx="6305550" cy="47815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8410" y="1620116"/>
              <a:ext cx="6305550" cy="47815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876723" y="1686617"/>
              <a:ext cx="1670339" cy="516255"/>
            </a:xfrm>
            <a:prstGeom prst="rect">
              <a:avLst/>
            </a:prstGeom>
            <a:solidFill>
              <a:srgbClr val="0072C6"/>
            </a:solidFill>
            <a:ln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2C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70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65759"/>
            <a:ext cx="10515600" cy="5811203"/>
          </a:xfrm>
        </p:spPr>
        <p:txBody>
          <a:bodyPr/>
          <a:lstStyle/>
          <a:p>
            <a:r>
              <a:rPr lang="zh-TW" altLang="en-US" dirty="0" smtClean="0"/>
              <a:t>激發右邊的神經元，同樣進行計算。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690688"/>
            <a:ext cx="6819900" cy="49053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94363" y="1825625"/>
            <a:ext cx="1670339" cy="516255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2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40080"/>
            <a:ext cx="4174375" cy="5536883"/>
          </a:xfrm>
        </p:spPr>
        <p:txBody>
          <a:bodyPr/>
          <a:lstStyle/>
          <a:p>
            <a:r>
              <a:rPr lang="zh-TW" altLang="en-US" dirty="0" smtClean="0"/>
              <a:t>計算神經元最接近目標值輸出與預計目標值的誤差，這邊假設目標值為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，也就是神經元可以完美預測出早上上班，下午休息的值。</a:t>
            </a:r>
            <a:endParaRPr lang="en-US" altLang="zh-TW" dirty="0" smtClean="0"/>
          </a:p>
          <a:p>
            <a:r>
              <a:rPr lang="zh-TW" altLang="en-US" dirty="0" smtClean="0"/>
              <a:t>越高的誤差代表後續權重的調整要越多。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13" y="1777364"/>
            <a:ext cx="5981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梯度下降法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656513" cy="4351338"/>
          </a:xfrm>
        </p:spPr>
        <p:txBody>
          <a:bodyPr/>
          <a:lstStyle/>
          <a:p>
            <a:r>
              <a:rPr lang="zh-TW" altLang="en-US" dirty="0" smtClean="0"/>
              <a:t>對每個權重進行變大或變小的調整，並進行對誤差值的觀察。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44139"/>
            <a:ext cx="56578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98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31767"/>
            <a:ext cx="10515600" cy="5545196"/>
          </a:xfrm>
        </p:spPr>
        <p:txBody>
          <a:bodyPr/>
          <a:lstStyle/>
          <a:p>
            <a:r>
              <a:rPr lang="zh-TW" altLang="en-US" dirty="0" smtClean="0"/>
              <a:t>調整權重：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699086"/>
            <a:ext cx="8867775" cy="46767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0425" y="1707399"/>
            <a:ext cx="3001328" cy="516255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2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6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47156"/>
            <a:ext cx="10515600" cy="5029807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520796" y="1147156"/>
            <a:ext cx="8867775" cy="4733925"/>
            <a:chOff x="1662112" y="1825625"/>
            <a:chExt cx="8867775" cy="47339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2112" y="1825625"/>
              <a:ext cx="8867775" cy="47339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70425" y="1850564"/>
              <a:ext cx="3001328" cy="610003"/>
            </a:xfrm>
            <a:prstGeom prst="rect">
              <a:avLst/>
            </a:prstGeom>
            <a:solidFill>
              <a:srgbClr val="0072C6"/>
            </a:solidFill>
            <a:ln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2C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74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反</a:t>
            </a:r>
            <a:r>
              <a:rPr lang="zh-TW" altLang="en-US" dirty="0"/>
              <a:t>向</a:t>
            </a:r>
            <a:r>
              <a:rPr lang="zh-TW" altLang="en-US" dirty="0" smtClean="0"/>
              <a:t>傳播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dirty="0" smtClean="0"/>
              <a:t>Backpropagation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667298" cy="4351338"/>
          </a:xfrm>
        </p:spPr>
        <p:txBody>
          <a:bodyPr/>
          <a:lstStyle/>
          <a:p>
            <a:r>
              <a:rPr lang="zh-TW" altLang="en-US" dirty="0" smtClean="0"/>
              <a:t>現在誤差在計算過後變得比較低了。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之後不斷重複調整權重值到權重不變。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876020" y="1825625"/>
            <a:ext cx="6542462" cy="4533900"/>
            <a:chOff x="3205162" y="1893570"/>
            <a:chExt cx="6542462" cy="45339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5162" y="1893570"/>
              <a:ext cx="5781675" cy="45339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986837" y="1901883"/>
              <a:ext cx="760787" cy="4525587"/>
            </a:xfrm>
            <a:prstGeom prst="rect">
              <a:avLst/>
            </a:prstGeom>
            <a:solidFill>
              <a:srgbClr val="0072C6"/>
            </a:solidFill>
            <a:ln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2C6"/>
                </a:solidFill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7399" y="2124595"/>
              <a:ext cx="1800225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2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085850"/>
            <a:ext cx="59150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7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1081087"/>
            <a:ext cx="58864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6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類神經網路和深度學習最主要的工作就是找到</a:t>
            </a:r>
            <a:r>
              <a:rPr lang="en-US" altLang="zh-TW" dirty="0" smtClean="0"/>
              <a:t>pattern</a:t>
            </a:r>
            <a:r>
              <a:rPr lang="zh-TW" altLang="en-US" dirty="0" smtClean="0"/>
              <a:t>以及分類。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深度學習就是透過多層的類神經網路來得到更好的訓練結果。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53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1038225"/>
            <a:ext cx="57816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0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95375"/>
            <a:ext cx="57912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714895"/>
            <a:ext cx="10515600" cy="5462068"/>
          </a:xfrm>
        </p:spPr>
        <p:txBody>
          <a:bodyPr/>
          <a:lstStyle/>
          <a:p>
            <a:r>
              <a:rPr lang="zh-TW" altLang="en-US" dirty="0" smtClean="0"/>
              <a:t>最後的網路權重應該會變成這樣，如果輸入是早上上班，下午休息，下面的輸出就能夠預測是早上上班，下午休息的</a:t>
            </a:r>
            <a:r>
              <a:rPr lang="en-US" altLang="zh-TW" dirty="0" smtClean="0"/>
              <a:t>pattern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926820"/>
            <a:ext cx="4038600" cy="4533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1753985"/>
            <a:ext cx="1077884" cy="123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76700" y="5295207"/>
            <a:ext cx="1077884" cy="123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66264" y="5295207"/>
            <a:ext cx="1077884" cy="1238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911090" y="4854633"/>
            <a:ext cx="486987" cy="440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409757" y="4854633"/>
            <a:ext cx="486987" cy="440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7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深度學</a:t>
            </a:r>
            <a:r>
              <a:rPr lang="zh-TW" altLang="en-US" dirty="0"/>
              <a:t>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38156" cy="4351338"/>
          </a:xfrm>
        </p:spPr>
        <p:txBody>
          <a:bodyPr/>
          <a:lstStyle/>
          <a:p>
            <a:r>
              <a:rPr lang="zh-TW" altLang="en-US" dirty="0" smtClean="0"/>
              <a:t>每個節點</a:t>
            </a:r>
            <a:r>
              <a:rPr lang="en-US" altLang="zh-TW" dirty="0" smtClean="0"/>
              <a:t>(</a:t>
            </a:r>
            <a:r>
              <a:rPr lang="zh-TW" altLang="en-US" dirty="0" smtClean="0"/>
              <a:t>神經元</a:t>
            </a:r>
            <a:r>
              <a:rPr lang="en-US" altLang="zh-TW" dirty="0" smtClean="0"/>
              <a:t>)</a:t>
            </a:r>
            <a:r>
              <a:rPr lang="zh-TW" altLang="en-US" dirty="0" smtClean="0"/>
              <a:t>就代表一個</a:t>
            </a:r>
            <a:r>
              <a:rPr lang="en-US" altLang="zh-TW" dirty="0" smtClean="0"/>
              <a:t>pattern</a:t>
            </a:r>
            <a:r>
              <a:rPr lang="zh-TW" altLang="en-US" dirty="0" smtClean="0"/>
              <a:t>，也就是上一層</a:t>
            </a:r>
            <a:r>
              <a:rPr lang="zh-TW" altLang="en-US" dirty="0"/>
              <a:t>全</a:t>
            </a:r>
            <a:r>
              <a:rPr lang="zh-TW" altLang="en-US" dirty="0" smtClean="0"/>
              <a:t>部神經元的組合。</a:t>
            </a:r>
            <a:endParaRPr lang="en-US" altLang="zh-TW" dirty="0" smtClean="0"/>
          </a:p>
          <a:p>
            <a:r>
              <a:rPr lang="zh-TW" altLang="en-US" dirty="0" smtClean="0"/>
              <a:t>如果一個網路超過</a:t>
            </a:r>
            <a:r>
              <a:rPr lang="zh-TW" altLang="en-US" dirty="0" smtClean="0"/>
              <a:t>三層隱藏，</a:t>
            </a:r>
            <a:r>
              <a:rPr lang="zh-TW" altLang="en-US" dirty="0" smtClean="0"/>
              <a:t>就可以稱作深度學習。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806940"/>
            <a:ext cx="49149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7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806335"/>
            <a:ext cx="4556760" cy="5370628"/>
          </a:xfrm>
        </p:spPr>
        <p:txBody>
          <a:bodyPr/>
          <a:lstStyle/>
          <a:p>
            <a:r>
              <a:rPr lang="zh-TW" altLang="en-US" dirty="0" smtClean="0"/>
              <a:t>而你的網路要有多少層取決於你的</a:t>
            </a:r>
            <a:r>
              <a:rPr lang="en-US" altLang="zh-TW" dirty="0" smtClean="0"/>
              <a:t>pattern</a:t>
            </a:r>
            <a:r>
              <a:rPr lang="zh-TW" altLang="en-US" dirty="0" smtClean="0"/>
              <a:t>有多複雜，越複雜就要有越多的判斷過程，要增加更多的隱藏層或神經元。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51" y="724636"/>
            <a:ext cx="51244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3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38447" y="3765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卷積神經</a:t>
            </a:r>
            <a:r>
              <a:rPr lang="zh-TW" altLang="en-US" dirty="0"/>
              <a:t>網路</a:t>
            </a:r>
          </a:p>
        </p:txBody>
      </p:sp>
    </p:spTree>
    <p:extLst>
      <p:ext uri="{BB962C8B-B14F-4D97-AF65-F5344CB8AC3E}">
        <p14:creationId xmlns:p14="http://schemas.microsoft.com/office/powerpoint/2010/main" val="95551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卷積神經網路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卷積神經網路可以說是目前深度神經網路發展的主力，因為它運算速度快，而且可以套用到翻譯、分類等問題上。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卷積神經網路一般來說有三層：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卷積層、池化層、全連接層</a:t>
            </a:r>
            <a:endParaRPr lang="en-US" altLang="zh-TW" dirty="0"/>
          </a:p>
          <a:p>
            <a:r>
              <a:rPr lang="zh-TW" altLang="en-US" dirty="0" smtClean="0"/>
              <a:t>可以根據需求有多個卷積、池化層、全連接層。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49085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407324"/>
            <a:ext cx="10515600" cy="5769639"/>
          </a:xfrm>
        </p:spPr>
        <p:txBody>
          <a:bodyPr/>
          <a:lstStyle/>
          <a:p>
            <a:r>
              <a:rPr lang="zh-TW" altLang="en-US" dirty="0" smtClean="0"/>
              <a:t>從分辨一個圖片是圈還是叉來說明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是如何運作的。</a:t>
            </a:r>
            <a:endParaRPr lang="en-US" altLang="zh-TW" dirty="0" smtClean="0"/>
          </a:p>
          <a:p>
            <a:r>
              <a:rPr lang="zh-TW" altLang="en-US" dirty="0" smtClean="0"/>
              <a:t>就如同</a:t>
            </a:r>
            <a:r>
              <a:rPr lang="zh-TW" altLang="en-US" dirty="0"/>
              <a:t>類</a:t>
            </a:r>
            <a:r>
              <a:rPr lang="zh-TW" altLang="en-US" dirty="0" smtClean="0"/>
              <a:t>神經網路的訓練，給他一個訓練的目標，最終網路要回報的就是這張圖是圈或是叉。</a:t>
            </a:r>
            <a:endParaRPr lang="zh-TW" altLang="en-US" dirty="0"/>
          </a:p>
        </p:txBody>
      </p:sp>
      <p:pic>
        <p:nvPicPr>
          <p:cNvPr id="1026" name="Picture 2" descr="http://brohrer.github.io/images/cn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2201805"/>
            <a:ext cx="81629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86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38447" y="3765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卷</a:t>
            </a:r>
            <a:r>
              <a:rPr lang="zh-TW" altLang="en-US" dirty="0"/>
              <a:t>積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62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739833"/>
            <a:ext cx="10515600" cy="5437130"/>
          </a:xfrm>
        </p:spPr>
        <p:txBody>
          <a:bodyPr/>
          <a:lstStyle/>
          <a:p>
            <a:r>
              <a:rPr lang="en-US" altLang="zh-TW" dirty="0" smtClean="0"/>
              <a:t>CNN</a:t>
            </a:r>
            <a:r>
              <a:rPr lang="zh-TW" altLang="en-US" dirty="0" smtClean="0"/>
              <a:t>會比對圖片中的各個局部，也就是特徵</a:t>
            </a:r>
            <a:r>
              <a:rPr lang="en-US" altLang="zh-TW" dirty="0" smtClean="0"/>
              <a:t>(feature)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CNN</a:t>
            </a:r>
            <a:r>
              <a:rPr lang="zh-TW" altLang="en-US" dirty="0" smtClean="0"/>
              <a:t>透過比較特徵來辨別叉叉中的共通要素，並透過它來辨別這是否是「叉叉」。</a:t>
            </a:r>
            <a:endParaRPr lang="zh-TW" altLang="en-US" dirty="0"/>
          </a:p>
        </p:txBody>
      </p:sp>
      <p:pic>
        <p:nvPicPr>
          <p:cNvPr id="2050" name="Picture 2" descr="http://brohrer.github.io/images/cn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405" y="1984150"/>
            <a:ext cx="7201189" cy="47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4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類神經網路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類神經網路就是模擬生物神經網路的結構或功能所建構的計算模型。</a:t>
            </a:r>
            <a:endParaRPr lang="en-US" altLang="zh-TW" dirty="0"/>
          </a:p>
          <a:p>
            <a:r>
              <a:rPr lang="zh-TW" altLang="en-US" dirty="0" smtClean="0"/>
              <a:t>每個神經元接收資訊</a:t>
            </a:r>
            <a:r>
              <a:rPr lang="en-US" altLang="zh-TW" dirty="0" smtClean="0"/>
              <a:t>(input)</a:t>
            </a:r>
            <a:r>
              <a:rPr lang="zh-TW" altLang="en-US" dirty="0" smtClean="0"/>
              <a:t>，如果有達到觸發回應動作的門檻值，</a:t>
            </a:r>
            <a:r>
              <a:rPr lang="en-US" altLang="zh-TW" dirty="0" smtClean="0"/>
              <a:t>(</a:t>
            </a:r>
            <a:r>
              <a:rPr lang="zh-TW" altLang="en-US" dirty="0"/>
              <a:t>激</a:t>
            </a:r>
            <a:r>
              <a:rPr lang="zh-TW" altLang="en-US" dirty="0" smtClean="0"/>
              <a:t>發函數</a:t>
            </a:r>
            <a:r>
              <a:rPr lang="en-US" altLang="zh-TW" dirty="0" smtClean="0"/>
              <a:t>)</a:t>
            </a:r>
            <a:r>
              <a:rPr lang="zh-TW" altLang="en-US" dirty="0" smtClean="0"/>
              <a:t>則透過軸</a:t>
            </a:r>
            <a:r>
              <a:rPr lang="zh-TW" altLang="en-US" dirty="0"/>
              <a:t>突</a:t>
            </a:r>
            <a:r>
              <a:rPr lang="zh-TW" altLang="en-US" dirty="0" smtClean="0"/>
              <a:t>將其資訊傳達給下個神經元</a:t>
            </a:r>
            <a:r>
              <a:rPr lang="en-US" altLang="zh-TW" dirty="0" smtClean="0"/>
              <a:t>(</a:t>
            </a:r>
            <a:r>
              <a:rPr lang="zh-TW" altLang="en-US" dirty="0" smtClean="0"/>
              <a:t>或輸出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05" y="3702050"/>
            <a:ext cx="4819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3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74073"/>
            <a:ext cx="10515600" cy="5802890"/>
          </a:xfrm>
        </p:spPr>
        <p:txBody>
          <a:bodyPr/>
          <a:lstStyle/>
          <a:p>
            <a:r>
              <a:rPr lang="zh-TW" altLang="en-US" dirty="0" smtClean="0"/>
              <a:t>當</a:t>
            </a:r>
            <a:r>
              <a:rPr lang="en-US" altLang="zh-TW" dirty="0" smtClean="0"/>
              <a:t>CNN</a:t>
            </a:r>
            <a:r>
              <a:rPr lang="zh-TW" altLang="en-US" dirty="0" smtClean="0"/>
              <a:t>還不知道這個叉叉應該要有哪些特徵的情形之下，為了計算有多少相符的特徵，</a:t>
            </a:r>
            <a:r>
              <a:rPr lang="en-US" altLang="zh-TW" dirty="0" smtClean="0"/>
              <a:t>CNN</a:t>
            </a:r>
            <a:r>
              <a:rPr lang="zh-TW" altLang="en-US" dirty="0" smtClean="0"/>
              <a:t>透過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來歸納圖片中可能的特徵。</a:t>
            </a:r>
            <a:endParaRPr lang="en-US" altLang="zh-TW" dirty="0" smtClean="0"/>
          </a:p>
          <a:p>
            <a:r>
              <a:rPr lang="en-US" altLang="zh-TW" dirty="0" smtClean="0"/>
              <a:t>filter</a:t>
            </a:r>
            <a:r>
              <a:rPr lang="zh-TW" altLang="en-US" dirty="0" smtClean="0"/>
              <a:t>的卷積方法就是逐步掃瞄過去，並每個像素相乘。</a:t>
            </a:r>
            <a:endParaRPr lang="en-US" altLang="zh-TW" dirty="0" smtClean="0"/>
          </a:p>
        </p:txBody>
      </p:sp>
      <p:pic>
        <p:nvPicPr>
          <p:cNvPr id="3074" name="Picture 2" descr="http://brohrer.github.io/images/cnn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23" y="2300025"/>
            <a:ext cx="8419407" cy="442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84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56953"/>
            <a:ext cx="10515600" cy="5993476"/>
          </a:xfrm>
        </p:spPr>
        <p:txBody>
          <a:bodyPr/>
          <a:lstStyle/>
          <a:p>
            <a:r>
              <a:rPr lang="en-US" altLang="zh-TW" dirty="0" smtClean="0"/>
              <a:t>filter</a:t>
            </a:r>
            <a:r>
              <a:rPr lang="zh-TW" altLang="en-US" dirty="0" smtClean="0"/>
              <a:t>的數量可以自己決定，目前主流的作法是將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隨機產生，並透過反向傳播訓練的方法將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漸漸訓練成圖片所擁有的特徵。</a:t>
            </a:r>
            <a:endParaRPr lang="en-US" altLang="zh-TW" dirty="0" smtClean="0"/>
          </a:p>
          <a:p>
            <a:r>
              <a:rPr lang="zh-TW" altLang="en-US" dirty="0" smtClean="0"/>
              <a:t>下圖是一個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卷</a:t>
            </a:r>
            <a:r>
              <a:rPr lang="zh-TW" altLang="en-US" dirty="0"/>
              <a:t>積</a:t>
            </a:r>
            <a:r>
              <a:rPr lang="zh-TW" altLang="en-US" dirty="0" smtClean="0"/>
              <a:t>出來的結果範例：</a:t>
            </a:r>
          </a:p>
          <a:p>
            <a:endParaRPr lang="zh-TW" altLang="en-US" dirty="0"/>
          </a:p>
        </p:txBody>
      </p:sp>
      <p:pic>
        <p:nvPicPr>
          <p:cNvPr id="4098" name="Picture 2" descr="http://brohrer.github.io/images/cnn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16" y="2453640"/>
            <a:ext cx="9851967" cy="40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9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56953"/>
            <a:ext cx="10515600" cy="5620010"/>
          </a:xfrm>
        </p:spPr>
        <p:txBody>
          <a:bodyPr/>
          <a:lstStyle/>
          <a:p>
            <a:r>
              <a:rPr lang="zh-TW" altLang="en-US" dirty="0" smtClean="0"/>
              <a:t>透過不同的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重複卷積的動作，歸納出不同的特徵，產生不同的特徵地圖</a:t>
            </a:r>
            <a:r>
              <a:rPr lang="en-US" altLang="zh-TW" dirty="0" smtClean="0"/>
              <a:t>(feature map)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特徵地圖中</a:t>
            </a:r>
            <a:r>
              <a:rPr lang="zh-TW" altLang="en-US" dirty="0" smtClean="0"/>
              <a:t>值越接近</a:t>
            </a:r>
            <a:r>
              <a:rPr lang="en-US" altLang="zh-TW" dirty="0" smtClean="0"/>
              <a:t>1</a:t>
            </a:r>
            <a:r>
              <a:rPr lang="zh-TW" altLang="en-US" dirty="0" smtClean="0"/>
              <a:t>的與該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特徵越相近，接近</a:t>
            </a:r>
            <a:r>
              <a:rPr lang="en-US" altLang="zh-TW" dirty="0" smtClean="0"/>
              <a:t>-1</a:t>
            </a:r>
            <a:r>
              <a:rPr lang="zh-TW" altLang="en-US" dirty="0" smtClean="0"/>
              <a:t>則相差越大，</a:t>
            </a:r>
            <a:r>
              <a:rPr lang="en-US" altLang="zh-TW" dirty="0" smtClean="0"/>
              <a:t>0</a:t>
            </a:r>
            <a:r>
              <a:rPr lang="zh-TW" altLang="en-US" dirty="0" smtClean="0"/>
              <a:t>則是無明顯相關。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122" name="Picture 2" descr="http://brohrer.github.io/images/cnn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7" y="2689207"/>
            <a:ext cx="5703744" cy="382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68313" y="4483234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所產生的特徵地圖</a:t>
            </a:r>
            <a:endParaRPr lang="zh-TW" altLang="en-US" dirty="0"/>
          </a:p>
        </p:txBody>
      </p:sp>
      <p:sp>
        <p:nvSpPr>
          <p:cNvPr id="6" name="右大括弧 5"/>
          <p:cNvSpPr/>
          <p:nvPr/>
        </p:nvSpPr>
        <p:spPr>
          <a:xfrm>
            <a:off x="7267923" y="2992582"/>
            <a:ext cx="515389" cy="3350636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10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738447" y="3765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池化層</a:t>
            </a:r>
          </a:p>
        </p:txBody>
      </p:sp>
    </p:spTree>
    <p:extLst>
      <p:ext uri="{BB962C8B-B14F-4D97-AF65-F5344CB8AC3E}">
        <p14:creationId xmlns:p14="http://schemas.microsoft.com/office/powerpoint/2010/main" val="87379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90204"/>
            <a:ext cx="10515600" cy="5586759"/>
          </a:xfrm>
        </p:spPr>
        <p:txBody>
          <a:bodyPr/>
          <a:lstStyle/>
          <a:p>
            <a:r>
              <a:rPr lang="zh-TW" altLang="en-US" dirty="0" smtClean="0"/>
              <a:t>池化是一個</a:t>
            </a:r>
            <a:r>
              <a:rPr lang="zh-TW" altLang="en-US" dirty="0" smtClean="0">
                <a:solidFill>
                  <a:srgbClr val="FF0000"/>
                </a:solidFill>
              </a:rPr>
              <a:t>壓縮圖片並保留較重要資訊的方法，</a:t>
            </a:r>
            <a:r>
              <a:rPr lang="zh-TW" altLang="en-US" dirty="0" smtClean="0"/>
              <a:t>它選取不同大小的窗口</a:t>
            </a:r>
            <a:r>
              <a:rPr lang="en-US" altLang="zh-TW" dirty="0" smtClean="0"/>
              <a:t>(window)</a:t>
            </a:r>
            <a:r>
              <a:rPr lang="zh-TW" altLang="en-US" dirty="0" smtClean="0"/>
              <a:t>，並在窗口中選擇一個最大值。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170" name="Picture 2" descr="http://brohrer.github.io/images/cnn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23" y="1954448"/>
            <a:ext cx="8778153" cy="43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55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714895"/>
            <a:ext cx="4240876" cy="5462068"/>
          </a:xfrm>
        </p:spPr>
        <p:txBody>
          <a:bodyPr/>
          <a:lstStyle/>
          <a:p>
            <a:r>
              <a:rPr lang="zh-TW" altLang="en-US" dirty="0" smtClean="0"/>
              <a:t>池化過後的資訊</a:t>
            </a:r>
            <a:r>
              <a:rPr lang="zh-TW" altLang="en-US" dirty="0"/>
              <a:t>更專注於圖片中是否存在相符的特徵，而非圖片中哪裡存在這些特徵。這能幫助 </a:t>
            </a:r>
            <a:r>
              <a:rPr lang="en-US" altLang="zh-TW" dirty="0"/>
              <a:t>CNN </a:t>
            </a:r>
            <a:r>
              <a:rPr lang="zh-TW" altLang="en-US" dirty="0"/>
              <a:t>判斷圖片中是否包含某項特徵，而不必分心於特徵的位置。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76" y="852606"/>
            <a:ext cx="6866313" cy="53243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286895" y="1147156"/>
            <a:ext cx="507076" cy="482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307783" y="1213658"/>
            <a:ext cx="407323" cy="415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748252" y="1147156"/>
            <a:ext cx="461355" cy="4821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639575" y="1213658"/>
            <a:ext cx="437134" cy="4156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09607" y="1147156"/>
            <a:ext cx="473826" cy="48213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037222" y="1213658"/>
            <a:ext cx="408471" cy="41563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351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線性整流單元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/>
              <a:t>Rectified Linear </a:t>
            </a:r>
            <a:r>
              <a:rPr lang="en-US" altLang="zh-TW" dirty="0" smtClean="0"/>
              <a:t>Unit,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將圖片上的所有負數轉為 </a:t>
            </a:r>
            <a:r>
              <a:rPr lang="en-US" altLang="zh-TW" dirty="0"/>
              <a:t>0</a:t>
            </a:r>
            <a:r>
              <a:rPr lang="zh-TW" altLang="en-US" dirty="0"/>
              <a:t>。這個技巧可以避免 </a:t>
            </a:r>
            <a:r>
              <a:rPr lang="en-US" altLang="zh-TW" dirty="0"/>
              <a:t>CNNs </a:t>
            </a:r>
            <a:r>
              <a:rPr lang="zh-TW" altLang="en-US" dirty="0"/>
              <a:t>的運算結果趨近 </a:t>
            </a:r>
            <a:r>
              <a:rPr lang="en-US" altLang="zh-TW" dirty="0"/>
              <a:t>0 </a:t>
            </a:r>
            <a:r>
              <a:rPr lang="zh-TW" altLang="en-US" dirty="0"/>
              <a:t>或無限</a:t>
            </a:r>
            <a:r>
              <a:rPr lang="zh-TW" altLang="en-US" dirty="0" smtClean="0"/>
              <a:t>大。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8194" name="Picture 2" descr="http://brohrer.github.io/images/cnn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5" y="2738960"/>
            <a:ext cx="7857490" cy="39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420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73578"/>
            <a:ext cx="10515600" cy="5603385"/>
          </a:xfrm>
        </p:spPr>
        <p:txBody>
          <a:bodyPr/>
          <a:lstStyle/>
          <a:p>
            <a:r>
              <a:rPr lang="en-US" altLang="zh-TW" dirty="0" err="1" smtClean="0"/>
              <a:t>ReLU</a:t>
            </a:r>
            <a:r>
              <a:rPr lang="zh-TW" altLang="en-US" dirty="0" smtClean="0"/>
              <a:t>之後的結果和原圖有一樣的像素大小，只是所有的負值變成</a:t>
            </a:r>
            <a:r>
              <a:rPr lang="en-US" altLang="zh-TW" dirty="0" smtClean="0"/>
              <a:t>0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51058"/>
            <a:ext cx="67151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11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8447" y="376503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全連接層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363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23701"/>
            <a:ext cx="10515600" cy="5653261"/>
          </a:xfrm>
        </p:spPr>
        <p:txBody>
          <a:bodyPr/>
          <a:lstStyle/>
          <a:p>
            <a:r>
              <a:rPr lang="zh-TW" altLang="en-US" dirty="0" smtClean="0"/>
              <a:t>全連接層在</a:t>
            </a:r>
            <a:r>
              <a:rPr lang="zh-TW" altLang="en-US" dirty="0"/>
              <a:t>當我們對這個單元輸入圖片時，它會將所有像素的值當成一個</a:t>
            </a:r>
            <a:r>
              <a:rPr lang="zh-TW" altLang="en-US" dirty="0">
                <a:solidFill>
                  <a:srgbClr val="FF0000"/>
                </a:solidFill>
              </a:rPr>
              <a:t>一維清單</a:t>
            </a:r>
            <a:r>
              <a:rPr lang="zh-TW" altLang="en-US" dirty="0"/>
              <a:t>，而不是</a:t>
            </a:r>
            <a:r>
              <a:rPr lang="zh-TW" altLang="en-US" dirty="0" smtClean="0"/>
              <a:t>前面算出來的</a:t>
            </a:r>
            <a:r>
              <a:rPr lang="zh-TW" altLang="en-US" dirty="0"/>
              <a:t>二維矩陣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/>
              <a:t>清單裡的每個值都可以決定圖片中的符號是圈還是叉</a:t>
            </a:r>
          </a:p>
        </p:txBody>
      </p:sp>
      <p:pic>
        <p:nvPicPr>
          <p:cNvPr id="10242" name="Picture 2" descr="https://brohrer.github.io/images/cnn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2250755"/>
            <a:ext cx="625792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2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36" y="613149"/>
            <a:ext cx="6457542" cy="34967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94388" y="4305377"/>
            <a:ext cx="9423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a1~an</a:t>
            </a:r>
            <a:r>
              <a:rPr lang="zh-TW" altLang="en-US" sz="2400" dirty="0"/>
              <a:t>為輸入向量的各個分量</a:t>
            </a:r>
          </a:p>
          <a:p>
            <a:r>
              <a:rPr lang="en-US" altLang="zh-TW" sz="2400" dirty="0"/>
              <a:t>w1~wn</a:t>
            </a:r>
            <a:r>
              <a:rPr lang="zh-TW" altLang="en-US" sz="2400" dirty="0"/>
              <a:t>為神經元各個突觸的權</a:t>
            </a:r>
            <a:r>
              <a:rPr lang="zh-TW" altLang="en-US" sz="2400" dirty="0" smtClean="0"/>
              <a:t>值</a:t>
            </a:r>
            <a:r>
              <a:rPr lang="en-US" altLang="zh-TW" sz="2400" dirty="0" smtClean="0"/>
              <a:t>(weight)</a:t>
            </a:r>
            <a:endParaRPr lang="zh-TW" altLang="en-US" sz="2400" dirty="0"/>
          </a:p>
          <a:p>
            <a:r>
              <a:rPr lang="en-US" altLang="zh-TW" sz="2400" dirty="0"/>
              <a:t>b</a:t>
            </a:r>
            <a:r>
              <a:rPr lang="zh-TW" altLang="en-US" sz="2400" dirty="0"/>
              <a:t>為</a:t>
            </a:r>
            <a:r>
              <a:rPr lang="zh-TW" altLang="en-US" sz="2400" dirty="0" smtClean="0"/>
              <a:t>偏誤參數</a:t>
            </a:r>
            <a:r>
              <a:rPr lang="en-US" altLang="zh-TW" sz="2400" dirty="0" smtClean="0"/>
              <a:t>(bias)</a:t>
            </a:r>
            <a:endParaRPr lang="zh-TW" altLang="en-US" sz="2400" dirty="0"/>
          </a:p>
          <a:p>
            <a:r>
              <a:rPr lang="en-US" altLang="zh-TW" sz="2400" dirty="0"/>
              <a:t>f</a:t>
            </a:r>
            <a:r>
              <a:rPr lang="zh-TW" altLang="en-US" sz="2400" dirty="0" smtClean="0"/>
              <a:t>為激勵函數，</a:t>
            </a:r>
            <a:r>
              <a:rPr lang="zh-TW" altLang="en-US" sz="2400" dirty="0"/>
              <a:t>通常為非線性函式。一般有</a:t>
            </a:r>
            <a:r>
              <a:rPr lang="en-US" altLang="zh-TW" sz="2400" dirty="0" err="1"/>
              <a:t>traingd</a:t>
            </a:r>
            <a:r>
              <a:rPr lang="en-US" altLang="zh-TW" sz="2400" dirty="0"/>
              <a:t>(),</a:t>
            </a:r>
            <a:r>
              <a:rPr lang="en-US" altLang="zh-TW" sz="2400" dirty="0" err="1"/>
              <a:t>tansig</a:t>
            </a:r>
            <a:r>
              <a:rPr lang="en-US" altLang="zh-TW" sz="2400" dirty="0"/>
              <a:t>(),</a:t>
            </a:r>
            <a:r>
              <a:rPr lang="en-US" altLang="zh-TW" sz="2400" dirty="0" err="1"/>
              <a:t>hardlim</a:t>
            </a:r>
            <a:r>
              <a:rPr lang="en-US" altLang="zh-TW" sz="2400" dirty="0"/>
              <a:t>()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en-US" altLang="zh-TW" sz="2400" dirty="0" smtClean="0"/>
              <a:t>t</a:t>
            </a:r>
            <a:r>
              <a:rPr lang="zh-TW" altLang="en-US" sz="2400" dirty="0"/>
              <a:t>為神經元輸出</a:t>
            </a:r>
          </a:p>
          <a:p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46468" y="1879601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計算方法：</a:t>
            </a:r>
            <a:endParaRPr lang="en-US" altLang="zh-TW" dirty="0" smtClean="0"/>
          </a:p>
          <a:p>
            <a:r>
              <a:rPr lang="en-US" altLang="zh-TW" dirty="0" smtClean="0"/>
              <a:t>a1*w1+a2*w2+…+b*1 = SUM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884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81891"/>
            <a:ext cx="10515600" cy="5595072"/>
          </a:xfrm>
        </p:spPr>
        <p:txBody>
          <a:bodyPr/>
          <a:lstStyle/>
          <a:p>
            <a:r>
              <a:rPr lang="zh-TW" altLang="en-US" dirty="0"/>
              <a:t>所以每當 </a:t>
            </a:r>
            <a:r>
              <a:rPr lang="en-US" altLang="zh-TW" dirty="0"/>
              <a:t>CNN </a:t>
            </a:r>
            <a:r>
              <a:rPr lang="zh-TW" altLang="en-US" dirty="0"/>
              <a:t>判斷一張新的圖片時，這張圖片會先經過許多低階層，再抵達全連結層。在投票表決之後，擁有最高票數的選項將成為這張圖片的類別。</a:t>
            </a:r>
          </a:p>
        </p:txBody>
      </p:sp>
      <p:pic>
        <p:nvPicPr>
          <p:cNvPr id="11266" name="Picture 2" descr="https://brohrer.github.io/images/cnn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685151"/>
            <a:ext cx="111918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反向傳播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剛剛上面的過程都存在一個問題</a:t>
            </a:r>
            <a:r>
              <a:rPr lang="zh-TW" altLang="en-US" dirty="0"/>
              <a:t>－</a:t>
            </a:r>
            <a:r>
              <a:rPr lang="zh-TW" altLang="en-US" dirty="0" smtClean="0"/>
              <a:t>特徵</a:t>
            </a:r>
            <a:r>
              <a:rPr lang="zh-TW" altLang="en-US" dirty="0"/>
              <a:t>從何而來？以及在全連結層中，我們該如何決定權重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準備一個未經訓練的 </a:t>
            </a:r>
            <a:r>
              <a:rPr lang="en-US" altLang="zh-TW" dirty="0"/>
              <a:t>CNN</a:t>
            </a:r>
            <a:r>
              <a:rPr lang="zh-TW" altLang="en-US" dirty="0"/>
              <a:t>，其中任何像素、特徵、權重和全連結層的值都是隨機決定的。然後我們就可以用一張張標好的圖片訓練這個 </a:t>
            </a:r>
            <a:r>
              <a:rPr lang="en-US" altLang="zh-TW" dirty="0"/>
              <a:t>CNN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透過和標好的答案相比計算誤差，來逐漸調整特徵和權重，使誤差降低。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357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</a:t>
            </a:r>
            <a:r>
              <a:rPr lang="zh-TW" altLang="en-US" dirty="0"/>
              <a:t>於</a:t>
            </a:r>
            <a:r>
              <a:rPr lang="en-US" altLang="zh-TW" dirty="0" smtClean="0"/>
              <a:t>NLP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前面的舉例是以圖片來當作分類範例，這邊針對</a:t>
            </a:r>
            <a:r>
              <a:rPr lang="en-US" altLang="zh-TW" dirty="0" smtClean="0"/>
              <a:t>NLP</a:t>
            </a:r>
            <a:r>
              <a:rPr lang="zh-TW" altLang="en-US" dirty="0" smtClean="0"/>
              <a:t>的部分來說明。</a:t>
            </a:r>
            <a:endParaRPr lang="en-US" altLang="zh-TW" dirty="0" smtClean="0"/>
          </a:p>
          <a:p>
            <a:r>
              <a:rPr lang="zh-TW" altLang="en-US" dirty="0" smtClean="0"/>
              <a:t>相較於圖片的像素，句子或文件必須轉換成一個矩陣來表示，而一個字會以一列的矩陣來表示。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將文字轉換成矩陣的方法叫作詞嵌入</a:t>
            </a:r>
            <a:r>
              <a:rPr lang="en-US" altLang="zh-TW" dirty="0" smtClean="0"/>
              <a:t>(word</a:t>
            </a:r>
            <a:r>
              <a:rPr lang="zh-TW" altLang="en-US" dirty="0" smtClean="0"/>
              <a:t> </a:t>
            </a:r>
            <a:r>
              <a:rPr lang="en-US" altLang="zh-TW" dirty="0" smtClean="0"/>
              <a:t>embedding)</a:t>
            </a:r>
            <a:r>
              <a:rPr lang="zh-TW" altLang="en-US" dirty="0" smtClean="0"/>
              <a:t>，現在普遍使用的方法有</a:t>
            </a:r>
            <a:r>
              <a:rPr lang="en-US" altLang="zh-TW" dirty="0" smtClean="0"/>
              <a:t>word2vec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GloVe</a:t>
            </a:r>
            <a:r>
              <a:rPr lang="zh-TW" altLang="en-US" dirty="0" smtClean="0"/>
              <a:t>，可以輸入一整個句子或是</a:t>
            </a:r>
            <a:r>
              <a:rPr lang="en-US" altLang="zh-TW" dirty="0" smtClean="0"/>
              <a:t>one-hot</a:t>
            </a:r>
            <a:r>
              <a:rPr lang="zh-TW" altLang="en-US" dirty="0" smtClean="0"/>
              <a:t>矩陣來進行轉換。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8088889" y="3201597"/>
            <a:ext cx="1666875" cy="1438275"/>
            <a:chOff x="7781318" y="4873625"/>
            <a:chExt cx="1666875" cy="14382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318" y="4873625"/>
              <a:ext cx="1666875" cy="143827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404167" y="4931901"/>
              <a:ext cx="939338" cy="2078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080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NLP</a:t>
            </a:r>
            <a:r>
              <a:rPr lang="zh-TW" altLang="en-US" dirty="0" smtClean="0"/>
              <a:t>卷積方法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5937505" cy="4351338"/>
          </a:xfrm>
        </p:spPr>
        <p:txBody>
          <a:bodyPr/>
          <a:lstStyle/>
          <a:p>
            <a:r>
              <a:rPr lang="zh-TW" altLang="en-US" dirty="0" smtClean="0"/>
              <a:t>在圖片中，可能會是</a:t>
            </a:r>
            <a:r>
              <a:rPr lang="en-US" altLang="zh-TW" dirty="0" smtClean="0"/>
              <a:t>3</a:t>
            </a:r>
            <a:r>
              <a:rPr lang="zh-TW" altLang="en-US" dirty="0" smtClean="0"/>
              <a:t>*</a:t>
            </a:r>
            <a:r>
              <a:rPr lang="en-US" altLang="zh-TW" dirty="0" smtClean="0"/>
              <a:t>3</a:t>
            </a:r>
            <a:r>
              <a:rPr lang="zh-TW" altLang="en-US" dirty="0" smtClean="0"/>
              <a:t>的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的方格對圖片進行掃描，但在</a:t>
            </a:r>
            <a:r>
              <a:rPr lang="en-US" altLang="zh-TW" dirty="0" smtClean="0"/>
              <a:t>NLP</a:t>
            </a:r>
            <a:r>
              <a:rPr lang="zh-TW" altLang="en-US" dirty="0" smtClean="0"/>
              <a:t>中，會以整列的長度來進行掃描，然後以</a:t>
            </a:r>
            <a:r>
              <a:rPr lang="en-US" altLang="zh-TW" dirty="0" smtClean="0"/>
              <a:t>2~5</a:t>
            </a:r>
            <a:r>
              <a:rPr lang="zh-TW" altLang="en-US" dirty="0" smtClean="0"/>
              <a:t>的窗口大小當作寬，依序掃過整句文字或文件來形成特徵地圖。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右圖的範例各別以窗口大小</a:t>
            </a:r>
            <a:r>
              <a:rPr lang="en-US" altLang="zh-TW" dirty="0" smtClean="0"/>
              <a:t>2,</a:t>
            </a:r>
            <a:r>
              <a:rPr lang="zh-TW" altLang="en-US" dirty="0" smtClean="0"/>
              <a:t> </a:t>
            </a:r>
            <a:r>
              <a:rPr lang="en-US" altLang="zh-TW" dirty="0" smtClean="0"/>
              <a:t>3,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  <a:r>
              <a:rPr lang="zh-TW" altLang="en-US" dirty="0" smtClean="0"/>
              <a:t>各兩種共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個的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來進行卷積，產生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個特徵地圖。</a:t>
            </a:r>
            <a:endParaRPr lang="zh-TW" altLang="en-US" dirty="0"/>
          </a:p>
        </p:txBody>
      </p:sp>
      <p:pic>
        <p:nvPicPr>
          <p:cNvPr id="2050" name="Picture 2" descr="http://www.wildml.com/wp-content/uploads/2015/11/Screen-Shot-2015-11-06-at-12.05.40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 r="40077"/>
          <a:stretch/>
        </p:blipFill>
        <p:spPr bwMode="auto">
          <a:xfrm>
            <a:off x="7057505" y="365125"/>
            <a:ext cx="4626495" cy="617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00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6582" y="1338349"/>
            <a:ext cx="4189613" cy="4772112"/>
          </a:xfrm>
        </p:spPr>
        <p:txBody>
          <a:bodyPr/>
          <a:lstStyle/>
          <a:p>
            <a:r>
              <a:rPr lang="en-US" altLang="zh-TW" dirty="0" smtClean="0"/>
              <a:t>NLP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整體流程一樣為卷積層、池化層、全連接層的輸出並分類。</a:t>
            </a:r>
            <a:endParaRPr lang="zh-TW" altLang="en-US" dirty="0"/>
          </a:p>
        </p:txBody>
      </p:sp>
      <p:pic>
        <p:nvPicPr>
          <p:cNvPr id="4098" name="Picture 2" descr="http://www.wildml.com/wp-content/uploads/2015/11/Screen-Shot-2015-11-06-at-12.05.40-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81" y="425431"/>
            <a:ext cx="6076603" cy="55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631081" y="55027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卷</a:t>
            </a:r>
            <a:r>
              <a:rPr lang="zh-TW" altLang="en-US" dirty="0">
                <a:solidFill>
                  <a:schemeClr val="bg1"/>
                </a:solidFill>
              </a:rPr>
              <a:t>積</a:t>
            </a:r>
            <a:r>
              <a:rPr lang="zh-TW" altLang="en-US" dirty="0" smtClean="0">
                <a:solidFill>
                  <a:schemeClr val="bg1"/>
                </a:solidFill>
              </a:rPr>
              <a:t>層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43747" y="55027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池化層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77931" y="4514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全</a:t>
            </a:r>
            <a:r>
              <a:rPr lang="zh-TW" altLang="en-US" dirty="0">
                <a:solidFill>
                  <a:schemeClr val="bg1"/>
                </a:solidFill>
              </a:rPr>
              <a:t>連接</a:t>
            </a:r>
            <a:r>
              <a:rPr lang="zh-TW" altLang="en-US" dirty="0" smtClean="0">
                <a:solidFill>
                  <a:schemeClr val="bg1"/>
                </a:solidFill>
              </a:rPr>
              <a:t>層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5571" y="1820487"/>
            <a:ext cx="1812174" cy="40947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973753" y="2213791"/>
            <a:ext cx="319875" cy="32889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11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 (</a:t>
            </a:r>
            <a:r>
              <a:rPr lang="zh-TW" altLang="en-US" dirty="0" smtClean="0"/>
              <a:t>補</a:t>
            </a:r>
            <a:r>
              <a:rPr lang="en-US" altLang="zh-TW" dirty="0" smtClean="0"/>
              <a:t>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最角落的幾個字會因為窗口大小而造成卷積次數差異，會有資訊量的落差，因此根據窗口大小來對句子長度進行補</a:t>
            </a:r>
            <a:r>
              <a:rPr lang="en-US" altLang="zh-TW" dirty="0" smtClean="0"/>
              <a:t>0</a:t>
            </a:r>
            <a:r>
              <a:rPr lang="zh-TW" altLang="en-US" dirty="0" smtClean="0"/>
              <a:t>的動作可以解決這個問題，可以將輸出自行控制大小。這樣的技巧稱作為</a:t>
            </a:r>
            <a:r>
              <a:rPr lang="en-US" altLang="zh-TW" dirty="0" smtClean="0"/>
              <a:t>wide convolution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而不補</a:t>
            </a:r>
            <a:r>
              <a:rPr lang="en-US" altLang="zh-TW" dirty="0" smtClean="0"/>
              <a:t>0</a:t>
            </a:r>
            <a:r>
              <a:rPr lang="zh-TW" altLang="en-US" dirty="0" smtClean="0"/>
              <a:t>則會造成輸出變少，形成</a:t>
            </a:r>
            <a:r>
              <a:rPr lang="en-US" altLang="zh-TW" dirty="0" smtClean="0"/>
              <a:t>narrow convolution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http://www.wildml.com/wp-content/uploads/2015/11/Screen-Shot-2015-11-05-at-9.47.41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58" y="4649462"/>
            <a:ext cx="6514042" cy="16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32261" y="4859437"/>
            <a:ext cx="4195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r>
              <a:rPr lang="zh-TW" altLang="en-US" dirty="0" smtClean="0"/>
              <a:t>個字的句子進行以窗口大小為</a:t>
            </a:r>
            <a:r>
              <a:rPr lang="en-US" altLang="zh-TW" dirty="0" smtClean="0"/>
              <a:t>5</a:t>
            </a:r>
            <a:r>
              <a:rPr lang="zh-TW" altLang="en-US" dirty="0" smtClean="0"/>
              <a:t>的卷積</a:t>
            </a:r>
            <a:endParaRPr lang="en-US" altLang="zh-TW" dirty="0" smtClean="0"/>
          </a:p>
          <a:p>
            <a:r>
              <a:rPr lang="zh-TW" altLang="en-US" dirty="0" smtClean="0"/>
              <a:t>左邊沒有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，出來為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個輸出</a:t>
            </a:r>
            <a:endParaRPr lang="en-US" altLang="zh-TW" dirty="0" smtClean="0"/>
          </a:p>
          <a:p>
            <a:r>
              <a:rPr lang="zh-TW" altLang="en-US" dirty="0" smtClean="0"/>
              <a:t>右邊前後各有</a:t>
            </a:r>
            <a:r>
              <a:rPr lang="en-US" altLang="zh-TW" dirty="0" smtClean="0"/>
              <a:t>4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，有</a:t>
            </a:r>
            <a:r>
              <a:rPr lang="en-US" altLang="zh-TW" dirty="0" smtClean="0"/>
              <a:t>11</a:t>
            </a:r>
            <a:r>
              <a:rPr lang="zh-TW" altLang="en-US" dirty="0" smtClean="0"/>
              <a:t>個輸</a:t>
            </a:r>
            <a:r>
              <a:rPr lang="zh-TW" altLang="en-US" dirty="0"/>
              <a:t>出</a:t>
            </a:r>
          </a:p>
        </p:txBody>
      </p:sp>
    </p:spTree>
    <p:extLst>
      <p:ext uri="{BB962C8B-B14F-4D97-AF65-F5344CB8AC3E}">
        <p14:creationId xmlns:p14="http://schemas.microsoft.com/office/powerpoint/2010/main" val="1354886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Attention mechanism(RNN)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571105"/>
            <a:ext cx="10233800" cy="4605858"/>
          </a:xfrm>
        </p:spPr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smtClean="0">
                <a:solidFill>
                  <a:srgbClr val="FF0000"/>
                </a:solidFill>
              </a:rPr>
              <a:t>Encoder-Decoder</a:t>
            </a:r>
            <a:r>
              <a:rPr lang="zh-TW" altLang="en-US" dirty="0" smtClean="0"/>
              <a:t>架構裡所衍生出來的技術。</a:t>
            </a:r>
            <a:endParaRPr lang="en-US" altLang="zh-TW" dirty="0" smtClean="0"/>
          </a:p>
          <a:p>
            <a:r>
              <a:rPr lang="zh-TW" altLang="en-US" dirty="0" smtClean="0"/>
              <a:t>一</a:t>
            </a:r>
            <a:r>
              <a:rPr lang="zh-TW" altLang="en-US" dirty="0"/>
              <a:t>般</a:t>
            </a:r>
            <a:r>
              <a:rPr lang="zh-TW" altLang="en-US" dirty="0" smtClean="0"/>
              <a:t>的</a:t>
            </a:r>
            <a:r>
              <a:rPr lang="en-US" altLang="zh-TW" dirty="0" smtClean="0"/>
              <a:t>Encoder-Decoder</a:t>
            </a:r>
            <a:r>
              <a:rPr lang="zh-TW" altLang="en-US" dirty="0" smtClean="0"/>
              <a:t>架構如下。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seq2seq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4396" y="2626984"/>
            <a:ext cx="8343207" cy="36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2seq_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6350" y="1825625"/>
            <a:ext cx="9921875" cy="4351338"/>
          </a:xfr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120000" y="631767"/>
            <a:ext cx="10233800" cy="554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加入</a:t>
            </a:r>
            <a:r>
              <a:rPr lang="en-US" altLang="zh-TW" dirty="0" smtClean="0"/>
              <a:t>Attention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Encoder-Decoder</a:t>
            </a:r>
            <a:r>
              <a:rPr lang="zh-TW" altLang="en-US" dirty="0" smtClean="0"/>
              <a:t>架構如下。</a:t>
            </a:r>
            <a:endParaRPr lang="en-US" altLang="zh-TW" dirty="0" smtClean="0"/>
          </a:p>
          <a:p>
            <a:r>
              <a:rPr lang="zh-TW" altLang="en-US" dirty="0" smtClean="0"/>
              <a:t>簡單來說就是把全部隱藏層再拿來計算，</a:t>
            </a:r>
            <a:r>
              <a:rPr lang="zh-TW" altLang="en-US" dirty="0" smtClean="0">
                <a:solidFill>
                  <a:srgbClr val="FF0000"/>
                </a:solidFill>
              </a:rPr>
              <a:t>新增各隱藏層的</a:t>
            </a:r>
            <a:r>
              <a:rPr lang="zh-TW" altLang="en-US" dirty="0">
                <a:solidFill>
                  <a:srgbClr val="FF0000"/>
                </a:solidFill>
              </a:rPr>
              <a:t>權</a:t>
            </a:r>
            <a:r>
              <a:rPr lang="zh-TW" altLang="en-US" dirty="0" smtClean="0">
                <a:solidFill>
                  <a:srgbClr val="FF0000"/>
                </a:solidFill>
              </a:rPr>
              <a:t>重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43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近年來有許多論文都在</a:t>
            </a:r>
            <a:r>
              <a:rPr lang="en-US" altLang="zh-TW" dirty="0" smtClean="0"/>
              <a:t>CNN</a:t>
            </a:r>
            <a:r>
              <a:rPr lang="zh-TW" altLang="en-US" dirty="0" smtClean="0"/>
              <a:t>上有不錯的發展及變形，在分類問題上有相當好的表現。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和</a:t>
            </a:r>
            <a:r>
              <a:rPr lang="en-US" altLang="zh-TW" dirty="0" smtClean="0"/>
              <a:t>RNN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LSTM</a:t>
            </a:r>
            <a:r>
              <a:rPr lang="zh-TW" altLang="en-US" dirty="0" smtClean="0"/>
              <a:t>和</a:t>
            </a:r>
            <a:r>
              <a:rPr lang="en-US" altLang="zh-TW" dirty="0" smtClean="0"/>
              <a:t>GRU</a:t>
            </a:r>
            <a:r>
              <a:rPr lang="zh-TW" altLang="en-US" dirty="0" smtClean="0"/>
              <a:t>來比較的話，雖然</a:t>
            </a:r>
            <a:r>
              <a:rPr lang="en-US" altLang="zh-TW" dirty="0" smtClean="0"/>
              <a:t>CNN</a:t>
            </a:r>
            <a:r>
              <a:rPr lang="zh-TW" altLang="en-US" dirty="0" smtClean="0"/>
              <a:t>並沒有在序列中前後記憶的優勢，但是它的特徵擷取的特性也足以跟他們相提並論，而且</a:t>
            </a:r>
            <a:r>
              <a:rPr lang="en-US" altLang="zh-TW" dirty="0" smtClean="0"/>
              <a:t>CNN</a:t>
            </a:r>
            <a:r>
              <a:rPr lang="zh-TW" altLang="en-US" dirty="0" smtClean="0"/>
              <a:t>最大的優勢就是它的計算相當快。所以只要能適當的利用</a:t>
            </a:r>
            <a:r>
              <a:rPr lang="en-US" altLang="zh-TW" dirty="0" smtClean="0"/>
              <a:t>CNN</a:t>
            </a:r>
            <a:r>
              <a:rPr lang="zh-TW" altLang="en-US" dirty="0" smtClean="0"/>
              <a:t>的架構，在想要的應用領域目前都應該可以有相當的表現。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771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8447" y="376503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HW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91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類神經網路基本架構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6425590" cy="4816244"/>
          </a:xfrm>
        </p:spPr>
        <p:txBody>
          <a:bodyPr/>
          <a:lstStyle/>
          <a:p>
            <a:r>
              <a:rPr lang="zh-TW" altLang="en-US" dirty="0" smtClean="0"/>
              <a:t>一</a:t>
            </a:r>
            <a:r>
              <a:rPr lang="zh-TW" altLang="en-US" dirty="0"/>
              <a:t>般</a:t>
            </a:r>
            <a:r>
              <a:rPr lang="zh-TW" altLang="en-US" dirty="0" smtClean="0"/>
              <a:t>的神經網路由三個部分構成：</a:t>
            </a:r>
            <a:endParaRPr lang="en-US" altLang="zh-TW" dirty="0" smtClean="0"/>
          </a:p>
          <a:p>
            <a:r>
              <a:rPr lang="zh-TW" altLang="en-US" dirty="0" smtClean="0"/>
              <a:t>輸入層</a:t>
            </a:r>
            <a:r>
              <a:rPr lang="en-US" altLang="zh-TW" dirty="0" smtClean="0"/>
              <a:t>(input</a:t>
            </a:r>
            <a:r>
              <a:rPr lang="zh-TW" altLang="en-US" dirty="0"/>
              <a:t> </a:t>
            </a:r>
            <a:r>
              <a:rPr lang="en-US" altLang="zh-TW" dirty="0" smtClean="0"/>
              <a:t>layer):</a:t>
            </a:r>
          </a:p>
          <a:p>
            <a:pPr lvl="1"/>
            <a:r>
              <a:rPr lang="zh-TW" altLang="en-US" dirty="0" smtClean="0"/>
              <a:t>有許多接收訊息的神經元</a:t>
            </a:r>
            <a:endParaRPr lang="en-US" altLang="zh-TW" dirty="0"/>
          </a:p>
          <a:p>
            <a:r>
              <a:rPr lang="zh-TW" altLang="en-US" dirty="0" smtClean="0"/>
              <a:t>隱藏層</a:t>
            </a:r>
            <a:r>
              <a:rPr lang="en-US" altLang="zh-TW" dirty="0" smtClean="0"/>
              <a:t>(hidden layer):</a:t>
            </a:r>
          </a:p>
          <a:p>
            <a:pPr lvl="1"/>
            <a:r>
              <a:rPr lang="zh-TW" altLang="en-US" dirty="0" smtClean="0"/>
              <a:t>隱藏層的神經元數目不固定，但越多神經元網路的穩健性就越高，一般來說會選擇輸入節點</a:t>
            </a:r>
            <a:r>
              <a:rPr lang="en-US" altLang="zh-TW" dirty="0" smtClean="0"/>
              <a:t>1.2~1.5</a:t>
            </a:r>
            <a:r>
              <a:rPr lang="zh-TW" altLang="en-US" dirty="0"/>
              <a:t>倍</a:t>
            </a:r>
            <a:r>
              <a:rPr lang="zh-TW" altLang="en-US" dirty="0" smtClean="0"/>
              <a:t>的數量。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隱藏層可以不只一層，越多層非線性程度就越高。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輸出層</a:t>
            </a:r>
            <a:r>
              <a:rPr lang="en-US" altLang="zh-TW" dirty="0" smtClean="0"/>
              <a:t>(output</a:t>
            </a:r>
            <a:r>
              <a:rPr lang="zh-TW" altLang="en-US" dirty="0"/>
              <a:t> </a:t>
            </a:r>
            <a:r>
              <a:rPr lang="en-US" altLang="zh-TW" dirty="0" smtClean="0"/>
              <a:t>layer):</a:t>
            </a:r>
          </a:p>
          <a:p>
            <a:pPr lvl="1"/>
            <a:r>
              <a:rPr lang="zh-TW" altLang="en-US" dirty="0" smtClean="0"/>
              <a:t>在隱藏層計算之後所輸出結果的一層。</a:t>
            </a:r>
            <a:endParaRPr lang="zh-TW" altLang="en-US" dirty="0"/>
          </a:p>
        </p:txBody>
      </p:sp>
      <p:pic>
        <p:nvPicPr>
          <p:cNvPr id="1028" name="Picture 4" descr="https://i1.wp.com/blog.toright.com/wp-content/uploads/2017/06/%E9%A1%9E%E7%A5%9E%E7%B6%93%E7%B6%B2%E8%B7%AF-%E7%A4%BA%E6%84%8F.png?fit=693%2C702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90" y="2062162"/>
            <a:ext cx="3955366" cy="40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02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CNN</a:t>
            </a:r>
            <a:r>
              <a:rPr lang="zh-TW" altLang="en-US" dirty="0" smtClean="0"/>
              <a:t>作業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825625"/>
            <a:ext cx="6212133" cy="4351338"/>
          </a:xfrm>
        </p:spPr>
        <p:txBody>
          <a:bodyPr/>
          <a:lstStyle/>
          <a:p>
            <a:r>
              <a:rPr lang="zh-TW" altLang="en-US" dirty="0" smtClean="0">
                <a:hlinkClick r:id="rId3"/>
              </a:rPr>
              <a:t>點我點我</a:t>
            </a:r>
            <a:r>
              <a:rPr lang="zh-TW" altLang="en-US" dirty="0" smtClean="0"/>
              <a:t> 程式碼教學範例網站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從</a:t>
            </a:r>
            <a:r>
              <a:rPr lang="en-US" altLang="zh-TW" dirty="0" smtClean="0"/>
              <a:t>pip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cpu</a:t>
            </a:r>
            <a:r>
              <a:rPr lang="zh-TW" altLang="en-US" dirty="0" smtClean="0"/>
              <a:t>版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將範例的圖形辨識第一次卷積</a:t>
            </a:r>
            <a:r>
              <a:rPr lang="en-US" altLang="zh-TW" dirty="0" smtClean="0"/>
              <a:t>dropout rate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0.5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0.1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數改成</a:t>
            </a:r>
            <a:r>
              <a:rPr lang="en-US" altLang="zh-TW" dirty="0" smtClean="0"/>
              <a:t>10</a:t>
            </a:r>
            <a:r>
              <a:rPr lang="zh-TW" altLang="en-US" dirty="0" smtClean="0"/>
              <a:t>，並觀察每個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的結果差異並寫成小報告交上來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右圖為執行結果範例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891" y="706582"/>
            <a:ext cx="4814749" cy="57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2380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000" y="1338350"/>
            <a:ext cx="10233800" cy="5428210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維基百科：人工神經網路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://zh.wikipedia.org/wiki/%</a:t>
            </a:r>
            <a:r>
              <a:rPr lang="en-US" altLang="zh-TW" dirty="0" smtClean="0">
                <a:hlinkClick r:id="rId2"/>
              </a:rPr>
              <a:t>E4%BA%BA%E5%B7%A5%E7%A5%9E%E7%BB%8F%E7%BD%91%E7%BB%9C</a:t>
            </a:r>
            <a:endParaRPr lang="en-US" altLang="zh-TW" dirty="0" smtClean="0"/>
          </a:p>
          <a:p>
            <a:r>
              <a:rPr lang="zh-TW" altLang="en-US" dirty="0" smtClean="0"/>
              <a:t>卷</a:t>
            </a:r>
            <a:r>
              <a:rPr lang="zh-TW" altLang="en-US" dirty="0"/>
              <a:t>積神經</a:t>
            </a:r>
            <a:r>
              <a:rPr lang="zh-TW" altLang="en-US" dirty="0" smtClean="0"/>
              <a:t>網路運作原理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brohrer.mcknote.com/zh-Hant/how_machine_learning_works/how_convolutional_neural_networks_work.html</a:t>
            </a:r>
            <a:endParaRPr lang="en-US" altLang="zh-TW" dirty="0" smtClean="0"/>
          </a:p>
          <a:p>
            <a:r>
              <a:rPr lang="en-US" altLang="zh-TW" dirty="0"/>
              <a:t>Understanding Convolutional Neural Networks for NLP</a:t>
            </a:r>
          </a:p>
          <a:p>
            <a:pPr lvl="1"/>
            <a:r>
              <a:rPr lang="en-US" altLang="zh-TW" dirty="0">
                <a:hlinkClick r:id="rId4"/>
              </a:rPr>
              <a:t>http://www.wildml.com/2015/11/understanding-convolutional-neural-networks-for-nlp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r>
              <a:rPr lang="en-US" altLang="zh-TW" b="1" dirty="0"/>
              <a:t>Visualizing A Neural Machine Translation Model (Mechanics of Seq2seq Models With Attention)</a:t>
            </a:r>
          </a:p>
          <a:p>
            <a:pPr lvl="1"/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://jalammar.github.io/visualizing-neural-machine-translation-mechanics-of-seq2seq-models-with-attention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>[</a:t>
            </a:r>
            <a:r>
              <a:rPr lang="zh-TW" altLang="en-US" dirty="0"/>
              <a:t>資料分析</a:t>
            </a:r>
            <a:r>
              <a:rPr lang="en-US" altLang="zh-TW" dirty="0"/>
              <a:t>&amp;</a:t>
            </a:r>
            <a:r>
              <a:rPr lang="zh-TW" altLang="en-US" dirty="0"/>
              <a:t>機器學習</a:t>
            </a:r>
            <a:r>
              <a:rPr lang="en-US" altLang="zh-TW" dirty="0"/>
              <a:t>] </a:t>
            </a:r>
            <a:r>
              <a:rPr lang="zh-TW" altLang="en-US" dirty="0"/>
              <a:t>第</a:t>
            </a:r>
            <a:r>
              <a:rPr lang="en-US" altLang="zh-TW" dirty="0"/>
              <a:t>5.1</a:t>
            </a:r>
            <a:r>
              <a:rPr lang="zh-TW" altLang="en-US" dirty="0"/>
              <a:t>講</a:t>
            </a:r>
            <a:r>
              <a:rPr lang="en-US" altLang="zh-TW" dirty="0"/>
              <a:t>: </a:t>
            </a:r>
            <a:r>
              <a:rPr lang="zh-TW" altLang="en-US" dirty="0"/>
              <a:t>卷積神經網絡介紹</a:t>
            </a:r>
            <a:r>
              <a:rPr lang="en-US" altLang="zh-TW" dirty="0"/>
              <a:t>(Convolutional Neural Network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>
                <a:hlinkClick r:id="rId6"/>
              </a:rPr>
              <a:t>https://medium.com/@</a:t>
            </a:r>
            <a:r>
              <a:rPr lang="en-US" altLang="zh-TW" dirty="0" smtClean="0">
                <a:hlinkClick r:id="rId6"/>
              </a:rPr>
              <a:t>yehjames</a:t>
            </a:r>
            <a:r>
              <a:rPr lang="en-US" altLang="zh-TW" dirty="0">
                <a:hlinkClick r:id="rId6"/>
              </a:rPr>
              <a:t>/%E8%B3%87%E6%96%99%E5%88%86%E6%9E%90-%E6%A9%9F%E5%99%A8%E5%AD%B8%E7%BF%92-%E7%AC%AC5-1%E8%AC%9B-%</a:t>
            </a:r>
            <a:r>
              <a:rPr lang="en-US" altLang="zh-TW" dirty="0" smtClean="0">
                <a:hlinkClick r:id="rId6"/>
              </a:rPr>
              <a:t>E5%8D%B7%E7%A9%8D%E7%A5%9E%E7%B6%93%E7%B6%B2%E7%B5%A1%E4%BB%8B%E7%B4%B9-convolutional-neural-network-4f8249d65d4f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145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99011"/>
            <a:ext cx="10515600" cy="5777952"/>
          </a:xfrm>
        </p:spPr>
        <p:txBody>
          <a:bodyPr/>
          <a:lstStyle/>
          <a:p>
            <a:r>
              <a:rPr lang="zh-TW" altLang="en-US" dirty="0" smtClean="0"/>
              <a:t>每個獨立的神經元之間的連結有強弱，也就是權重</a:t>
            </a:r>
            <a:r>
              <a:rPr lang="en-US" altLang="zh-TW" dirty="0" smtClean="0"/>
              <a:t>(weight)</a:t>
            </a:r>
            <a:r>
              <a:rPr lang="zh-TW" altLang="en-US" dirty="0" smtClean="0"/>
              <a:t>，整體網路透過訓練來調整權重來判斷輸出的資訊權重。</a:t>
            </a:r>
            <a:endParaRPr lang="en-US" altLang="zh-TW" dirty="0" smtClean="0"/>
          </a:p>
          <a:p>
            <a:r>
              <a:rPr lang="zh-TW" altLang="en-US" dirty="0" smtClean="0"/>
              <a:t>舉個例子說明：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粗線代表權重較高，示意圖為應該要有的訓練結果。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1" y="2725794"/>
            <a:ext cx="3440566" cy="2847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44" y="2744844"/>
            <a:ext cx="3295650" cy="2847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22" y="2725794"/>
            <a:ext cx="42291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類神經網路的訓練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有個人有時候早上工作，有時候下午工作：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白色代表那個時段工作，藍色則無。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3195638"/>
            <a:ext cx="28765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1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56705"/>
            <a:ext cx="10515600" cy="5520258"/>
          </a:xfrm>
        </p:spPr>
        <p:txBody>
          <a:bodyPr/>
          <a:lstStyle/>
          <a:p>
            <a:r>
              <a:rPr lang="zh-TW" altLang="en-US" dirty="0" smtClean="0"/>
              <a:t>類神經網路的最終目標是要知道這個人工作的</a:t>
            </a:r>
            <a:r>
              <a:rPr lang="en-US" altLang="zh-TW" dirty="0" smtClean="0"/>
              <a:t>pattern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但要怎麼讓類神經網路學習？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980" y="1862263"/>
            <a:ext cx="4432040" cy="46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5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415636"/>
            <a:ext cx="10515600" cy="5761327"/>
          </a:xfrm>
        </p:spPr>
        <p:txBody>
          <a:bodyPr/>
          <a:lstStyle/>
          <a:p>
            <a:r>
              <a:rPr lang="zh-TW" altLang="en-US" dirty="0" smtClean="0"/>
              <a:t>首先假設不知道工作情形，而網路的權重也是隨機</a:t>
            </a:r>
            <a:r>
              <a:rPr lang="en-US" altLang="zh-TW" dirty="0" smtClean="0"/>
              <a:t>0~1</a:t>
            </a:r>
            <a:r>
              <a:rPr lang="zh-TW" altLang="en-US" dirty="0" smtClean="0"/>
              <a:t>之間來開始訓練。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914612"/>
            <a:ext cx="4419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12333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TM03457491[[fn=大都會]]</Template>
  <TotalTime>915</TotalTime>
  <Words>2180</Words>
  <Application>Microsoft Office PowerPoint</Application>
  <PresentationFormat>寬螢幕</PresentationFormat>
  <Paragraphs>167</Paragraphs>
  <Slides>51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Corbel</vt:lpstr>
      <vt:lpstr>深度</vt:lpstr>
      <vt:lpstr>類神經網路與深度學習</vt:lpstr>
      <vt:lpstr>前言</vt:lpstr>
      <vt:lpstr>類神經網路</vt:lpstr>
      <vt:lpstr>PowerPoint 簡報</vt:lpstr>
      <vt:lpstr>類神經網路基本架構</vt:lpstr>
      <vt:lpstr>PowerPoint 簡報</vt:lpstr>
      <vt:lpstr>類神經網路的訓練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梯度下降法</vt:lpstr>
      <vt:lpstr>PowerPoint 簡報</vt:lpstr>
      <vt:lpstr>PowerPoint 簡報</vt:lpstr>
      <vt:lpstr>反向傳播( Backpropagation )</vt:lpstr>
      <vt:lpstr>PowerPoint 簡報</vt:lpstr>
      <vt:lpstr>PowerPoint 簡報</vt:lpstr>
      <vt:lpstr>PowerPoint 簡報</vt:lpstr>
      <vt:lpstr>PowerPoint 簡報</vt:lpstr>
      <vt:lpstr>PowerPoint 簡報</vt:lpstr>
      <vt:lpstr>深度學習</vt:lpstr>
      <vt:lpstr>PowerPoint 簡報</vt:lpstr>
      <vt:lpstr>PowerPoint 簡報</vt:lpstr>
      <vt:lpstr>卷積神經網路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線性整流單元 (Rectified Linear Unit, ReLU)</vt:lpstr>
      <vt:lpstr>PowerPoint 簡報</vt:lpstr>
      <vt:lpstr>全連接層</vt:lpstr>
      <vt:lpstr>PowerPoint 簡報</vt:lpstr>
      <vt:lpstr>PowerPoint 簡報</vt:lpstr>
      <vt:lpstr>反向傳播</vt:lpstr>
      <vt:lpstr>應用於NLP的CNN</vt:lpstr>
      <vt:lpstr>NLP卷積方法</vt:lpstr>
      <vt:lpstr>PowerPoint 簡報</vt:lpstr>
      <vt:lpstr>Zero padding (補0)</vt:lpstr>
      <vt:lpstr>Attention mechanism(RNN)</vt:lpstr>
      <vt:lpstr>PowerPoint 簡報</vt:lpstr>
      <vt:lpstr>總結</vt:lpstr>
      <vt:lpstr>HW</vt:lpstr>
      <vt:lpstr>CNN作業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神經網路與深度學習</dc:title>
  <dc:creator>wei</dc:creator>
  <cp:lastModifiedBy>steven</cp:lastModifiedBy>
  <cp:revision>181</cp:revision>
  <dcterms:created xsi:type="dcterms:W3CDTF">2018-09-25T01:25:22Z</dcterms:created>
  <dcterms:modified xsi:type="dcterms:W3CDTF">2019-01-15T06:17:07Z</dcterms:modified>
</cp:coreProperties>
</file>